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85" r:id="rId3"/>
    <p:sldMasterId id="2147483707" r:id="rId4"/>
  </p:sldMasterIdLst>
  <p:notesMasterIdLst>
    <p:notesMasterId r:id="rId57"/>
  </p:notesMasterIdLst>
  <p:sldIdLst>
    <p:sldId id="405" r:id="rId5"/>
    <p:sldId id="402" r:id="rId6"/>
    <p:sldId id="288" r:id="rId7"/>
    <p:sldId id="258" r:id="rId8"/>
    <p:sldId id="308" r:id="rId9"/>
    <p:sldId id="276" r:id="rId10"/>
    <p:sldId id="277" r:id="rId11"/>
    <p:sldId id="278" r:id="rId12"/>
    <p:sldId id="279" r:id="rId13"/>
    <p:sldId id="408" r:id="rId14"/>
    <p:sldId id="259" r:id="rId15"/>
    <p:sldId id="260" r:id="rId16"/>
    <p:sldId id="261" r:id="rId17"/>
    <p:sldId id="265" r:id="rId18"/>
    <p:sldId id="262" r:id="rId19"/>
    <p:sldId id="263" r:id="rId20"/>
    <p:sldId id="406" r:id="rId21"/>
    <p:sldId id="266" r:id="rId22"/>
    <p:sldId id="264" r:id="rId23"/>
    <p:sldId id="307" r:id="rId24"/>
    <p:sldId id="267" r:id="rId25"/>
    <p:sldId id="268" r:id="rId26"/>
    <p:sldId id="270" r:id="rId27"/>
    <p:sldId id="403" r:id="rId28"/>
    <p:sldId id="271" r:id="rId29"/>
    <p:sldId id="404" r:id="rId30"/>
    <p:sldId id="273" r:id="rId31"/>
    <p:sldId id="274" r:id="rId32"/>
    <p:sldId id="275" r:id="rId33"/>
    <p:sldId id="280" r:id="rId34"/>
    <p:sldId id="281" r:id="rId35"/>
    <p:sldId id="282" r:id="rId36"/>
    <p:sldId id="283" r:id="rId37"/>
    <p:sldId id="284" r:id="rId38"/>
    <p:sldId id="285"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28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varScale="1">
        <p:scale>
          <a:sx n="92" d="100"/>
          <a:sy n="92" d="100"/>
        </p:scale>
        <p:origin x="8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ishal" userId="399b58bf3390cc80" providerId="LiveId" clId="{F640A1C8-29F7-450C-8461-6768F4B3A2A4}"/>
    <pc:docChg chg="undo custSel addSld delSld modSld sldOrd">
      <pc:chgData name="Michael Mishal" userId="399b58bf3390cc80" providerId="LiveId" clId="{F640A1C8-29F7-450C-8461-6768F4B3A2A4}" dt="2018-05-11T17:37:04.877" v="15" actId="2696"/>
      <pc:docMkLst>
        <pc:docMk/>
      </pc:docMkLst>
      <pc:sldChg chg="delSp">
        <pc:chgData name="Michael Mishal" userId="399b58bf3390cc80" providerId="LiveId" clId="{F640A1C8-29F7-450C-8461-6768F4B3A2A4}" dt="2018-05-11T17:35:43.529" v="5"/>
        <pc:sldMkLst>
          <pc:docMk/>
          <pc:sldMk cId="3742194857" sldId="279"/>
        </pc:sldMkLst>
        <pc:picChg chg="del">
          <ac:chgData name="Michael Mishal" userId="399b58bf3390cc80" providerId="LiveId" clId="{F640A1C8-29F7-450C-8461-6768F4B3A2A4}" dt="2018-05-11T17:35:43.529" v="5"/>
          <ac:picMkLst>
            <pc:docMk/>
            <pc:sldMk cId="3742194857" sldId="279"/>
            <ac:picMk id="3" creationId="{A0C5C46B-0EAB-41C2-ADDC-AD1634BEF8A4}"/>
          </ac:picMkLst>
        </pc:picChg>
      </pc:sldChg>
      <pc:sldChg chg="addSp delSp add del ord setBg delDesignElem">
        <pc:chgData name="Michael Mishal" userId="399b58bf3390cc80" providerId="LiveId" clId="{F640A1C8-29F7-450C-8461-6768F4B3A2A4}" dt="2018-05-11T17:34:24.421" v="4"/>
        <pc:sldMkLst>
          <pc:docMk/>
          <pc:sldMk cId="3904774505" sldId="406"/>
        </pc:sldMkLst>
        <pc:spChg chg="add del">
          <ac:chgData name="Michael Mishal" userId="399b58bf3390cc80" providerId="LiveId" clId="{F640A1C8-29F7-450C-8461-6768F4B3A2A4}" dt="2018-05-11T17:34:14.969" v="2"/>
          <ac:spMkLst>
            <pc:docMk/>
            <pc:sldMk cId="3904774505" sldId="406"/>
            <ac:spMk id="74" creationId="{A4AC5506-6312-4701-8D3C-40187889A947}"/>
          </ac:spMkLst>
        </pc:spChg>
      </pc:sldChg>
      <pc:sldChg chg="addSp add del delDesignElem">
        <pc:chgData name="Michael Mishal" userId="399b58bf3390cc80" providerId="LiveId" clId="{F640A1C8-29F7-450C-8461-6768F4B3A2A4}" dt="2018-05-11T17:36:58.947" v="14" actId="2696"/>
        <pc:sldMkLst>
          <pc:docMk/>
          <pc:sldMk cId="1617839703" sldId="407"/>
        </pc:sldMkLst>
        <pc:spChg chg="add">
          <ac:chgData name="Michael Mishal" userId="399b58bf3390cc80" providerId="LiveId" clId="{F640A1C8-29F7-450C-8461-6768F4B3A2A4}" dt="2018-05-11T17:35:49.611" v="12"/>
          <ac:spMkLst>
            <pc:docMk/>
            <pc:sldMk cId="1617839703" sldId="407"/>
            <ac:spMk id="137" creationId="{5E39A796-BE83-48B1-B33F-35C4A32AAB57}"/>
          </ac:spMkLst>
        </pc:spChg>
        <pc:spChg chg="add">
          <ac:chgData name="Michael Mishal" userId="399b58bf3390cc80" providerId="LiveId" clId="{F640A1C8-29F7-450C-8461-6768F4B3A2A4}" dt="2018-05-11T17:35:49.611" v="12"/>
          <ac:spMkLst>
            <pc:docMk/>
            <pc:sldMk cId="1617839703" sldId="407"/>
            <ac:spMk id="139" creationId="{72F84B47-E267-4194-8194-831DB7B5547F}"/>
          </ac:spMkLst>
        </pc:spChg>
      </pc:sldChg>
      <pc:sldChg chg="addSp modSp add del delDesignElem">
        <pc:chgData name="Michael Mishal" userId="399b58bf3390cc80" providerId="LiveId" clId="{F640A1C8-29F7-450C-8461-6768F4B3A2A4}" dt="2018-05-11T17:35:49.648" v="13"/>
        <pc:sldMkLst>
          <pc:docMk/>
          <pc:sldMk cId="1921017379" sldId="408"/>
        </pc:sldMkLst>
        <pc:spChg chg="mod">
          <ac:chgData name="Michael Mishal" userId="399b58bf3390cc80" providerId="LiveId" clId="{F640A1C8-29F7-450C-8461-6768F4B3A2A4}" dt="2018-05-11T17:35:49.611" v="12"/>
          <ac:spMkLst>
            <pc:docMk/>
            <pc:sldMk cId="1921017379" sldId="408"/>
            <ac:spMk id="4" creationId="{7E613F8C-F360-4DF4-A697-77481D4CF211}"/>
          </ac:spMkLst>
        </pc:spChg>
        <pc:spChg chg="add">
          <ac:chgData name="Michael Mishal" userId="399b58bf3390cc80" providerId="LiveId" clId="{F640A1C8-29F7-450C-8461-6768F4B3A2A4}" dt="2018-05-11T17:35:49.611" v="12"/>
          <ac:spMkLst>
            <pc:docMk/>
            <pc:sldMk cId="1921017379" sldId="408"/>
            <ac:spMk id="80" creationId="{5E39A796-BE83-48B1-B33F-35C4A32AAB57}"/>
          </ac:spMkLst>
        </pc:spChg>
        <pc:spChg chg="add">
          <ac:chgData name="Michael Mishal" userId="399b58bf3390cc80" providerId="LiveId" clId="{F640A1C8-29F7-450C-8461-6768F4B3A2A4}" dt="2018-05-11T17:35:49.611" v="12"/>
          <ac:spMkLst>
            <pc:docMk/>
            <pc:sldMk cId="1921017379" sldId="408"/>
            <ac:spMk id="82" creationId="{72F84B47-E267-4194-8194-831DB7B5547F}"/>
          </ac:spMkLst>
        </pc:spChg>
      </pc:sldChg>
      <pc:sldChg chg="addSp modSp add del delDesignElem">
        <pc:chgData name="Michael Mishal" userId="399b58bf3390cc80" providerId="LiveId" clId="{F640A1C8-29F7-450C-8461-6768F4B3A2A4}" dt="2018-05-11T17:37:04.877" v="15" actId="2696"/>
        <pc:sldMkLst>
          <pc:docMk/>
          <pc:sldMk cId="651501678" sldId="409"/>
        </pc:sldMkLst>
        <pc:spChg chg="mod">
          <ac:chgData name="Michael Mishal" userId="399b58bf3390cc80" providerId="LiveId" clId="{F640A1C8-29F7-450C-8461-6768F4B3A2A4}" dt="2018-05-11T17:35:49.611" v="12"/>
          <ac:spMkLst>
            <pc:docMk/>
            <pc:sldMk cId="651501678" sldId="409"/>
            <ac:spMk id="4" creationId="{7E613F8C-F360-4DF4-A697-77481D4CF211}"/>
          </ac:spMkLst>
        </pc:spChg>
        <pc:spChg chg="add">
          <ac:chgData name="Michael Mishal" userId="399b58bf3390cc80" providerId="LiveId" clId="{F640A1C8-29F7-450C-8461-6768F4B3A2A4}" dt="2018-05-11T17:35:49.611" v="12"/>
          <ac:spMkLst>
            <pc:docMk/>
            <pc:sldMk cId="651501678" sldId="409"/>
            <ac:spMk id="80" creationId="{5E39A796-BE83-48B1-B33F-35C4A32AAB57}"/>
          </ac:spMkLst>
        </pc:spChg>
        <pc:spChg chg="add">
          <ac:chgData name="Michael Mishal" userId="399b58bf3390cc80" providerId="LiveId" clId="{F640A1C8-29F7-450C-8461-6768F4B3A2A4}" dt="2018-05-11T17:35:49.611" v="12"/>
          <ac:spMkLst>
            <pc:docMk/>
            <pc:sldMk cId="651501678" sldId="409"/>
            <ac:spMk id="82" creationId="{72F84B47-E267-4194-8194-831DB7B554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5/11/2018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461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48307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40047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138104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4193418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126448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853656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5/11/2018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52</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128901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00217571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529887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1170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9334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1612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031055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861161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754506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6454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2922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662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849181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8393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88676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520387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5/11/2018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56638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20294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57914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802499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0892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314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11.05.2018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06352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932163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225109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455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5/11/2018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7301633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6837252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8700988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841519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5669194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3608593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13299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4307953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5/11/2018</a:t>
            </a:fld>
            <a:endParaRPr lang="en-US"/>
          </a:p>
        </p:txBody>
      </p:sp>
      <p:sp>
        <p:nvSpPr>
          <p:cNvPr id="5" name="Slide Number Placeholder 4"/>
          <p:cNvSpPr>
            <a:spLocks noGrp="1"/>
          </p:cNvSpPr>
          <p:nvPr>
            <p:ph type="sldNum" sz="quarter" idx="12"/>
          </p:nvPr>
        </p:nvSpPr>
        <p:spPr>
          <a:xfrm>
            <a:off x="8850631" y="6356354"/>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67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5/11/2018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2.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5/11/2018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2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9967443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5/11/2018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279944748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0.xml"/><Relationship Id="rId1" Type="http://schemas.openxmlformats.org/officeDocument/2006/relationships/tags" Target="../tags/tag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load-balancer/load-balancer-over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0.xml"/><Relationship Id="rId1" Type="http://schemas.openxmlformats.org/officeDocument/2006/relationships/tags" Target="../tags/tag4.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0.xml"/><Relationship Id="rId1" Type="http://schemas.openxmlformats.org/officeDocument/2006/relationships/tags" Target="../tags/tag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virtual-network/virtual-networks-ns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4886410" y="1143677"/>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Hybrid</a:t>
              </a:r>
              <a:r>
                <a:rPr lang="en-US" sz="900" dirty="0">
                  <a:solidFill>
                    <a:prstClr val="white"/>
                  </a:solidFill>
                  <a:latin typeface="Calibri" panose="020F0502020204030204"/>
                </a:rPr>
                <a:t> </a:t>
              </a:r>
              <a:r>
                <a:rPr lang="en-US" sz="105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p:spPr>
          <p:style>
            <a:lnRef idx="2">
              <a:schemeClr val="accent5">
                <a:shade val="50000"/>
              </a:schemeClr>
            </a:lnRef>
            <a:fillRef idx="1">
              <a:schemeClr val="accent5"/>
            </a:fillRef>
            <a:effectRef idx="0">
              <a:schemeClr val="accent5"/>
            </a:effectRef>
            <a:fontRef idx="minor">
              <a:schemeClr val="lt1"/>
            </a:fontRef>
          </p:style>
          <p:txBody>
            <a:bodyPr vert="vert270" lIns="67500" tIns="0" bIns="0" rtlCol="0" anchor="ctr"/>
            <a:lstStyle/>
            <a:p>
              <a:pPr algn="ctr" defTabSz="685800"/>
              <a:r>
                <a:rPr lang="en-US" sz="105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3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5451388" y="1819628"/>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2010698" y="1329201"/>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2010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351661"/>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346066"/>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6611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1959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03077" y="4200724"/>
            <a:ext cx="4496744" cy="784830"/>
          </a:xfrm>
          <a:prstGeom prst="rect">
            <a:avLst/>
          </a:prstGeom>
          <a:noFill/>
        </p:spPr>
        <p:txBody>
          <a:bodyPr wrap="none" rtlCol="0">
            <a:spAutoFit/>
          </a:bodyPr>
          <a:lstStyle/>
          <a:p>
            <a:pPr defTabSz="685800"/>
            <a:r>
              <a:rPr lang="en-US" sz="1050" dirty="0">
                <a:solidFill>
                  <a:prstClr val="black"/>
                </a:solidFill>
                <a:latin typeface="Calibri" panose="020F0502020204030204"/>
                <a:cs typeface="Arial" charset="0"/>
              </a:rPr>
              <a:t>Global connectivity for services - An ExpressRoute circuit created in any region </a:t>
            </a:r>
          </a:p>
          <a:p>
            <a:pPr defTabSz="685800"/>
            <a:r>
              <a:rPr lang="en-US" sz="1050" dirty="0">
                <a:solidFill>
                  <a:prstClr val="black"/>
                </a:solidFill>
                <a:latin typeface="Calibri" panose="020F0502020204030204"/>
                <a:cs typeface="Arial" charset="0"/>
              </a:rPr>
              <a:t>(excluding Azure China, Azure Germany, and Azure Government cloud) </a:t>
            </a:r>
          </a:p>
          <a:p>
            <a:pPr defTabSz="685800"/>
            <a:r>
              <a:rPr lang="en-US" sz="1050" dirty="0">
                <a:solidFill>
                  <a:prstClr val="black"/>
                </a:solidFill>
                <a:latin typeface="Calibri" panose="020F0502020204030204"/>
                <a:cs typeface="Arial" charset="0"/>
              </a:rPr>
              <a:t>will have access to resources across any other region in the world.</a:t>
            </a:r>
          </a:p>
          <a:p>
            <a:pPr defTabSz="685800"/>
            <a:endParaRPr lang="en-US" sz="1350" dirty="0">
              <a:solidFill>
                <a:prstClr val="black"/>
              </a:solidFill>
              <a:latin typeface="Calibri" panose="020F0502020204030204"/>
              <a:cs typeface="Arial" charset="0"/>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Network Implementation</a:t>
            </a:r>
            <a:endParaRPr lang="en-US" dirty="0"/>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1785188" y="950221"/>
            <a:ext cx="8574837" cy="5356916"/>
          </a:xfrm>
        </p:spPr>
        <p:txBody>
          <a:bodyPr>
            <a:normAutofit fontScale="85000" lnSpcReduction="10000"/>
          </a:bodyPr>
          <a:lstStyle/>
          <a:p>
            <a:r>
              <a:rPr lang="en-US" sz="2400" b="1" dirty="0"/>
              <a:t>Design Azure virtual networks</a:t>
            </a:r>
          </a:p>
          <a:p>
            <a:pPr lvl="1"/>
            <a:r>
              <a:rPr lang="en-US" sz="2000" dirty="0"/>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r>
              <a:rPr lang="en-US" sz="2400" b="1" dirty="0"/>
              <a:t>Design external connectivity for Azure Virtual Networks</a:t>
            </a:r>
          </a:p>
          <a:p>
            <a:pPr lvl="1"/>
            <a:r>
              <a:rPr lang="en-US" sz="2000" dirty="0"/>
              <a:t>Determine when to use Azure VPN, ExpressRoute and Virtual Network Peering architecture and design; determine when to use User Defined Routes (UDRs); determine when to use VPN gateway site-to-site failover for ExpressRoute </a:t>
            </a:r>
          </a:p>
          <a:p>
            <a:r>
              <a:rPr lang="en-US" sz="2400" b="1" dirty="0"/>
              <a:t>Design security strategies</a:t>
            </a:r>
          </a:p>
          <a:p>
            <a:pPr lvl="1"/>
            <a:r>
              <a:rPr lang="en-US" sz="2000" dirty="0"/>
              <a:t>Determine when to use network virtual appliances; design a perimeter network (DMZ); determine when to use a Web Application Firewall (WAF), Network Security Group (NSG), and virtual network service tunneling</a:t>
            </a:r>
          </a:p>
          <a:p>
            <a:r>
              <a:rPr lang="en-US" sz="2400" b="1" dirty="0"/>
              <a:t>Design connectivity for hybrid applications</a:t>
            </a:r>
          </a:p>
          <a:p>
            <a:pPr lvl="1"/>
            <a:r>
              <a:rPr lang="en-US" sz="2000" dirty="0"/>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endParaRPr lang="en-US" sz="1400" dirty="0"/>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1785187" y="6447098"/>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2469948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145630" y="2261329"/>
            <a:ext cx="3920652" cy="3211119"/>
          </a:xfrm>
          <a:prstGeom prst="rect">
            <a:avLst/>
          </a:prstGeom>
        </p:spPr>
        <p:txBody>
          <a:bodyPr vert="horz" lIns="68580" tIns="34290" rIns="68580" bIns="34290" rtlCol="0">
            <a:normAutofit lnSpcReduction="10000"/>
          </a:bodyPr>
          <a:lstStyle/>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VM need not be deployed in a Availability Set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Cross-Zone load balancing</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Limited to region and not supported in peered networks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NIC or Subnet level NSG is mandatory</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Migration from basic to standard SKU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High availability using HA ports </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100/1000 Load balancers per subscription</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1250/1500 rules per Basic Load Balancer</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1000 Backend pools with VMs on single VNet</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10 Frontend IP’s</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Need to signup for preview</a:t>
            </a:r>
          </a:p>
          <a:p>
            <a:pPr marL="214313" indent="-171450" defTabSz="685800">
              <a:lnSpc>
                <a:spcPct val="90000"/>
              </a:lnSpc>
              <a:spcAft>
                <a:spcPts val="450"/>
              </a:spcAft>
              <a:buFont typeface="Arial" panose="020B0604020202020204" pitchFamily="34" charset="0"/>
              <a:buChar char="•"/>
            </a:pPr>
            <a:r>
              <a:rPr lang="en-US" sz="1350" dirty="0">
                <a:solidFill>
                  <a:srgbClr val="FFFFFF"/>
                </a:solidFill>
                <a:latin typeface="Calibri" panose="020F0502020204030204"/>
                <a:cs typeface="Arial" charset="0"/>
              </a:rPr>
              <a:t>East US 2, Central US, North Europe, West Central US, West Europe, and Southeast Asia</a:t>
            </a: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a:p>
            <a:pPr marL="214313" indent="-171450" defTabSz="685800">
              <a:lnSpc>
                <a:spcPct val="90000"/>
              </a:lnSpc>
              <a:spcAft>
                <a:spcPts val="450"/>
              </a:spcAft>
              <a:buFont typeface="Arial" panose="020B0604020202020204" pitchFamily="34" charset="0"/>
              <a:buChar char="•"/>
            </a:pPr>
            <a:endParaRPr lang="en-US" sz="1125" dirty="0">
              <a:solidFill>
                <a:srgbClr val="FFFFFF"/>
              </a:solidFill>
              <a:latin typeface="Calibri" panose="020F0502020204030204"/>
              <a:cs typeface="Arial" charset="0"/>
            </a:endParaRPr>
          </a:p>
        </p:txBody>
      </p:sp>
      <p:sp>
        <p:nvSpPr>
          <p:cNvPr id="7" name="Trapezoid 6">
            <a:extLst>
              <a:ext uri="{FF2B5EF4-FFF2-40B4-BE49-F238E27FC236}">
                <a16:creationId xmlns:a16="http://schemas.microsoft.com/office/drawing/2014/main" id="{E4261DE1-1AED-4AD9-A241-DFE660290BE1}"/>
              </a:ext>
            </a:extLst>
          </p:cNvPr>
          <p:cNvSpPr/>
          <p:nvPr/>
        </p:nvSpPr>
        <p:spPr bwMode="auto">
          <a:xfrm rot="2700000">
            <a:off x="9456452"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fontAlgn="base">
              <a:lnSpc>
                <a:spcPct val="90000"/>
              </a:lnSpc>
              <a:spcBef>
                <a:spcPct val="0"/>
              </a:spcBef>
              <a:spcAft>
                <a:spcPct val="0"/>
              </a:spcAft>
            </a:pPr>
            <a:r>
              <a:rPr lang="en-US" sz="1500" b="1"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6686548" y="2660466"/>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912" y="2351919"/>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095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095502" y="1532975"/>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2095501" y="2351918"/>
            <a:ext cx="4284920" cy="3455184"/>
          </a:xfrm>
          <a:prstGeom prst="rect">
            <a:avLst/>
          </a:prstGeom>
        </p:spPr>
        <p:txBody>
          <a:bodyPr vert="horz" lIns="68580" tIns="34290" rIns="68580" bIns="34290" rtlCol="0">
            <a:noAutofit/>
          </a:bodyPr>
          <a:lstStyle/>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control the distribution of user traffic for service endpoints</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Uses DNS to route traffic based on traffic routing method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Priority </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Weighted</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Performance</a:t>
            </a:r>
          </a:p>
          <a:p>
            <a:pPr marL="557213" lvl="1"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Geographic</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Endpoint monitoring</a:t>
            </a:r>
          </a:p>
          <a:p>
            <a:pPr marL="257175"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Benefits –</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availability of critical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Improve responsiveness for high performance applications</a:t>
            </a:r>
          </a:p>
          <a:p>
            <a:pPr marL="600075" lvl="1" indent="-214313"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Perform service maintenance without downtime</a:t>
            </a:r>
          </a:p>
          <a:p>
            <a:pPr marL="214313" indent="-171450" defTabSz="685800">
              <a:lnSpc>
                <a:spcPct val="90000"/>
              </a:lnSpc>
              <a:spcAft>
                <a:spcPts val="450"/>
              </a:spcAft>
              <a:buFont typeface="Arial" panose="020B0604020202020204" pitchFamily="34" charset="0"/>
              <a:buChar char="•"/>
            </a:pPr>
            <a:r>
              <a:rPr lang="en-US" sz="1275" dirty="0">
                <a:solidFill>
                  <a:srgbClr val="FFFFFF"/>
                </a:solidFill>
                <a:latin typeface="Calibri" panose="020F0502020204030204"/>
                <a:cs typeface="Arial" charset="0"/>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Bold Red text are key points</a:t>
            </a:r>
          </a:p>
        </p:txBody>
      </p:sp>
      <p:sp>
        <p:nvSpPr>
          <p:cNvPr id="5" name="Title 4">
            <a:extLst>
              <a:ext uri="{FF2B5EF4-FFF2-40B4-BE49-F238E27FC236}">
                <a16:creationId xmlns:a16="http://schemas.microsoft.com/office/drawing/2014/main" id="{D3630028-A0AC-44C7-AF51-CF55A2B5FC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8213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PUBLIC PREVIEW</a:t>
            </a:r>
          </a:p>
        </p:txBody>
      </p:sp>
    </p:spTree>
    <p:extLst>
      <p:ext uri="{BB962C8B-B14F-4D97-AF65-F5344CB8AC3E}">
        <p14:creationId xmlns:p14="http://schemas.microsoft.com/office/powerpoint/2010/main" val="2291608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2185</TotalTime>
  <Words>4545</Words>
  <Application>Microsoft Office PowerPoint</Application>
  <PresentationFormat>Widescreen</PresentationFormat>
  <Paragraphs>764</Paragraphs>
  <Slides>52</Slides>
  <Notes>52</Notes>
  <HiddenSlides>2</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52</vt:i4>
      </vt:variant>
    </vt:vector>
  </HeadingPairs>
  <TitlesOfParts>
    <vt:vector size="71" baseType="lpstr">
      <vt:lpstr>Microsoft YaHei</vt:lpstr>
      <vt:lpstr>Arial</vt:lpstr>
      <vt:lpstr>Calibri</vt:lpstr>
      <vt:lpstr>Calibri Light</vt:lpstr>
      <vt:lpstr>Consolas</vt:lpstr>
      <vt:lpstr>Courier New</vt:lpstr>
      <vt:lpstr>Segoe UI</vt:lpstr>
      <vt:lpstr>Segoe UI Light</vt:lpstr>
      <vt:lpstr>Segoe UI Semilight</vt:lpstr>
      <vt:lpstr>segoe-ui_bold</vt:lpstr>
      <vt:lpstr>segoe-ui_normal</vt:lpstr>
      <vt:lpstr>segoe-ui_semibold</vt:lpstr>
      <vt:lpstr>Times New Roman</vt:lpstr>
      <vt:lpstr>Verdana</vt:lpstr>
      <vt:lpstr>Wingdings</vt:lpstr>
      <vt:lpstr>Office Theme</vt:lpstr>
      <vt:lpstr>5-50091_TR24_BO_CT_Template</vt:lpstr>
      <vt:lpstr>NG_MOC_Core_ModuleNew2</vt:lpstr>
      <vt:lpstr>1_Office Theme</vt:lpstr>
      <vt:lpstr>Design Network Implementation</vt:lpstr>
      <vt:lpstr>Design Network Implementation</vt:lpstr>
      <vt:lpstr>Networking</vt:lpstr>
      <vt:lpstr>PowerPoint Presentation</vt:lpstr>
      <vt:lpstr>Networking Updates from Ignite</vt:lpstr>
      <vt:lpstr>Networking: Virtual Networks</vt:lpstr>
      <vt:lpstr>Networking: Virtual Networks</vt:lpstr>
      <vt:lpstr>Networking: Network Security Groups</vt:lpstr>
      <vt:lpstr>Networking: Network Security Groups</vt:lpstr>
      <vt:lpstr>Route Tables</vt:lpstr>
      <vt:lpstr>Hybrid: Extend On Premises</vt:lpstr>
      <vt:lpstr>Hybrid: Extend On Premises</vt:lpstr>
      <vt:lpstr>Hybrid: VPN</vt:lpstr>
      <vt:lpstr>Hybrid: VPN</vt:lpstr>
      <vt:lpstr>Hybrid: VPN</vt:lpstr>
      <vt:lpstr>Hybrid: Express Route</vt:lpstr>
      <vt:lpstr>Express Route Standard vs Premium Add-on</vt:lpstr>
      <vt:lpstr>Hybrid: ExpressRoute</vt:lpstr>
      <vt:lpstr>Hybrid: ExpressRoute (99.95% SLA)</vt:lpstr>
      <vt:lpstr>Hybrid Network Design Considerations</vt:lpstr>
      <vt:lpstr>Network Services</vt:lpstr>
      <vt:lpstr>Network Services: Load Balancer</vt:lpstr>
      <vt:lpstr>Network Services: Load Balancer</vt:lpstr>
      <vt:lpstr>Standard Load Balancer</vt:lpstr>
      <vt:lpstr>Network Services: Application Gateway</vt:lpstr>
      <vt:lpstr>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Michael Mishal</cp:lastModifiedBy>
  <cp:revision>62</cp:revision>
  <dcterms:created xsi:type="dcterms:W3CDTF">2017-06-01T19:54:22Z</dcterms:created>
  <dcterms:modified xsi:type="dcterms:W3CDTF">2018-05-11T19:07:19Z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